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6" r:id="rId3"/>
    <p:sldId id="267" r:id="rId4"/>
    <p:sldId id="265" r:id="rId5"/>
    <p:sldId id="264" r:id="rId6"/>
    <p:sldId id="258" r:id="rId7"/>
    <p:sldId id="263" r:id="rId8"/>
    <p:sldId id="259" r:id="rId9"/>
    <p:sldId id="269"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445AED-0A2B-4128-BF0B-7091E6F3A6D6}" type="datetimeFigureOut">
              <a:rPr lang="en-GB" smtClean="0"/>
              <a:t>08/05/2017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18182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45AED-0A2B-4128-BF0B-7091E6F3A6D6}" type="datetimeFigureOut">
              <a:rPr lang="en-GB" smtClean="0"/>
              <a:t>08/05/2017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3193168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45AED-0A2B-4128-BF0B-7091E6F3A6D6}" type="datetimeFigureOut">
              <a:rPr lang="en-GB" smtClean="0"/>
              <a:t>08/05/2017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22752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445AED-0A2B-4128-BF0B-7091E6F3A6D6}" type="datetimeFigureOut">
              <a:rPr lang="en-GB" smtClean="0"/>
              <a:t>08/05/2017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778410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445AED-0A2B-4128-BF0B-7091E6F3A6D6}" type="datetimeFigureOut">
              <a:rPr lang="en-GB" smtClean="0"/>
              <a:t>08/05/2017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227492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445AED-0A2B-4128-BF0B-7091E6F3A6D6}" type="datetimeFigureOut">
              <a:rPr lang="en-GB" smtClean="0"/>
              <a:t>08/05/2017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865259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445AED-0A2B-4128-BF0B-7091E6F3A6D6}" type="datetimeFigureOut">
              <a:rPr lang="en-GB" smtClean="0"/>
              <a:t>08/05/2017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379897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445AED-0A2B-4128-BF0B-7091E6F3A6D6}" type="datetimeFigureOut">
              <a:rPr lang="en-GB" smtClean="0"/>
              <a:t>08/05/2017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221492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45AED-0A2B-4128-BF0B-7091E6F3A6D6}" type="datetimeFigureOut">
              <a:rPr lang="en-GB" smtClean="0"/>
              <a:t>08/05/2017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106148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445AED-0A2B-4128-BF0B-7091E6F3A6D6}" type="datetimeFigureOut">
              <a:rPr lang="en-GB" smtClean="0"/>
              <a:t>08/05/2017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3603092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9445AED-0A2B-4128-BF0B-7091E6F3A6D6}" type="datetimeFigureOut">
              <a:rPr lang="en-GB" smtClean="0"/>
              <a:t>08/05/2017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A8A77D2-AFF6-4EE7-A96C-DCF9808E93C8}" type="slidenum">
              <a:rPr lang="en-GB" smtClean="0"/>
              <a:t>‹#›</a:t>
            </a:fld>
            <a:endParaRPr lang="en-GB"/>
          </a:p>
        </p:txBody>
      </p:sp>
    </p:spTree>
    <p:extLst>
      <p:ext uri="{BB962C8B-B14F-4D97-AF65-F5344CB8AC3E}">
        <p14:creationId xmlns:p14="http://schemas.microsoft.com/office/powerpoint/2010/main" val="314594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45AED-0A2B-4128-BF0B-7091E6F3A6D6}" type="datetimeFigureOut">
              <a:rPr lang="en-GB" smtClean="0"/>
              <a:t>08/05/2017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A77D2-AFF6-4EE7-A96C-DCF9808E93C8}" type="slidenum">
              <a:rPr lang="en-GB" smtClean="0"/>
              <a:t>‹#›</a:t>
            </a:fld>
            <a:endParaRPr lang="en-GB"/>
          </a:p>
        </p:txBody>
      </p:sp>
    </p:spTree>
    <p:extLst>
      <p:ext uri="{BB962C8B-B14F-4D97-AF65-F5344CB8AC3E}">
        <p14:creationId xmlns:p14="http://schemas.microsoft.com/office/powerpoint/2010/main" val="3414255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teague@parc-eglos.cornwall.sch.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kteague@parc-eglos.cornwall.sch.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71" y="-108700"/>
            <a:ext cx="10515600" cy="1325563"/>
          </a:xfrm>
        </p:spPr>
        <p:txBody>
          <a:bodyPr/>
          <a:lstStyle/>
          <a:p>
            <a:r>
              <a:rPr lang="en-GB" dirty="0" smtClean="0"/>
              <a:t>Formal Consultation</a:t>
            </a:r>
            <a:endParaRPr lang="en-GB" dirty="0"/>
          </a:p>
        </p:txBody>
      </p:sp>
      <p:sp>
        <p:nvSpPr>
          <p:cNvPr id="3" name="Content Placeholder 2"/>
          <p:cNvSpPr>
            <a:spLocks noGrp="1"/>
          </p:cNvSpPr>
          <p:nvPr>
            <p:ph idx="1"/>
          </p:nvPr>
        </p:nvSpPr>
        <p:spPr>
          <a:xfrm>
            <a:off x="838200" y="1064030"/>
            <a:ext cx="10515600" cy="5112934"/>
          </a:xfrm>
        </p:spPr>
        <p:txBody>
          <a:bodyPr>
            <a:normAutofit/>
          </a:bodyPr>
          <a:lstStyle/>
          <a:p>
            <a:r>
              <a:rPr lang="en-GB" dirty="0" smtClean="0"/>
              <a:t>Please note that these slides have been updated in the light of requests for further information </a:t>
            </a:r>
          </a:p>
          <a:p>
            <a:r>
              <a:rPr lang="en-GB" dirty="0" smtClean="0"/>
              <a:t>The </a:t>
            </a:r>
            <a:r>
              <a:rPr lang="en-GB" dirty="0"/>
              <a:t>published closing date for responses from the </a:t>
            </a:r>
            <a:r>
              <a:rPr lang="en-GB" dirty="0" smtClean="0"/>
              <a:t>staff, parent and community </a:t>
            </a:r>
            <a:r>
              <a:rPr lang="en-GB" dirty="0"/>
              <a:t>consultations is July </a:t>
            </a:r>
            <a:r>
              <a:rPr lang="en-GB" smtClean="0"/>
              <a:t>15</a:t>
            </a:r>
            <a:r>
              <a:rPr lang="en-GB" baseline="30000" smtClean="0"/>
              <a:t>th  </a:t>
            </a:r>
            <a:r>
              <a:rPr lang="en-GB" smtClean="0"/>
              <a:t>. Please send </a:t>
            </a:r>
            <a:r>
              <a:rPr lang="en-GB" dirty="0"/>
              <a:t>your views, queries and questions to Karen Teague the Trust Administrator </a:t>
            </a:r>
            <a:r>
              <a:rPr lang="en-GB" dirty="0">
                <a:hlinkClick r:id="rId2"/>
              </a:rPr>
              <a:t>kteague@parc-eglos.cornwall.sch.uk</a:t>
            </a:r>
            <a:endParaRPr lang="en-GB" dirty="0"/>
          </a:p>
          <a:p>
            <a:endParaRPr lang="en-GB" dirty="0"/>
          </a:p>
          <a:p>
            <a:r>
              <a:rPr lang="en-GB" dirty="0" smtClean="0"/>
              <a:t>The responses received so far are helping us to shape the proposed model</a:t>
            </a:r>
          </a:p>
          <a:p>
            <a:pPr marL="0" indent="0">
              <a:buNone/>
            </a:pPr>
            <a:endParaRPr lang="en-GB" dirty="0"/>
          </a:p>
        </p:txBody>
      </p:sp>
    </p:spTree>
    <p:extLst>
      <p:ext uri="{BB962C8B-B14F-4D97-AF65-F5344CB8AC3E}">
        <p14:creationId xmlns:p14="http://schemas.microsoft.com/office/powerpoint/2010/main" val="3958545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Responding to the Consultation</a:t>
            </a:r>
            <a:endParaRPr lang="en-GB" dirty="0"/>
          </a:p>
        </p:txBody>
      </p:sp>
      <p:sp>
        <p:nvSpPr>
          <p:cNvPr id="3" name="Content Placeholder 2"/>
          <p:cNvSpPr>
            <a:spLocks noGrp="1"/>
          </p:cNvSpPr>
          <p:nvPr>
            <p:ph idx="1"/>
          </p:nvPr>
        </p:nvSpPr>
        <p:spPr>
          <a:xfrm>
            <a:off x="548640" y="1825625"/>
            <a:ext cx="10805160" cy="4351338"/>
          </a:xfrm>
        </p:spPr>
        <p:txBody>
          <a:bodyPr/>
          <a:lstStyle/>
          <a:p>
            <a:pPr marL="0" indent="0">
              <a:buNone/>
            </a:pPr>
            <a:endParaRPr lang="en-GB" dirty="0" smtClean="0"/>
          </a:p>
          <a:p>
            <a:endParaRPr lang="en-GB" dirty="0"/>
          </a:p>
          <a:p>
            <a:r>
              <a:rPr lang="en-GB" dirty="0" smtClean="0"/>
              <a:t>Please respond with your views, stating </a:t>
            </a:r>
            <a:r>
              <a:rPr lang="en-GB" dirty="0"/>
              <a:t>which school you are connected </a:t>
            </a:r>
            <a:r>
              <a:rPr lang="en-GB" dirty="0" smtClean="0"/>
              <a:t>with, to Karen Teague, Trust Administrator by email on:</a:t>
            </a:r>
          </a:p>
          <a:p>
            <a:pPr marL="0" indent="0">
              <a:buNone/>
            </a:pPr>
            <a:r>
              <a:rPr lang="en-GB" dirty="0"/>
              <a:t>	</a:t>
            </a:r>
            <a:r>
              <a:rPr lang="en-GB" dirty="0" smtClean="0">
                <a:hlinkClick r:id="rId2"/>
              </a:rPr>
              <a:t>kteague@parc-eglos.cornwall.sch.uk</a:t>
            </a:r>
            <a:endParaRPr lang="en-GB" dirty="0" smtClean="0"/>
          </a:p>
          <a:p>
            <a:pPr marL="0" indent="0">
              <a:buNone/>
            </a:pPr>
            <a:endParaRPr lang="en-GB" dirty="0" smtClean="0"/>
          </a:p>
          <a:p>
            <a:pPr marL="0" indent="0">
              <a:buNone/>
            </a:pPr>
            <a:r>
              <a:rPr lang="en-GB" dirty="0" smtClean="0"/>
              <a:t>For further information please refer to the FAQs on your school’s website</a:t>
            </a:r>
            <a:endParaRPr lang="en-GB" dirty="0"/>
          </a:p>
        </p:txBody>
      </p:sp>
    </p:spTree>
    <p:extLst>
      <p:ext uri="{BB962C8B-B14F-4D97-AF65-F5344CB8AC3E}">
        <p14:creationId xmlns:p14="http://schemas.microsoft.com/office/powerpoint/2010/main" val="978369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0404" y="0"/>
            <a:ext cx="11981596" cy="5235267"/>
          </a:xfrm>
        </p:spPr>
        <p:txBody>
          <a:bodyPr>
            <a:noAutofit/>
          </a:bodyPr>
          <a:lstStyle/>
          <a:p>
            <a:r>
              <a:rPr lang="en-GB" sz="2600" dirty="0" smtClean="0"/>
              <a:t>Thank you for the opportunity to come and talk about the proposed MAT today</a:t>
            </a:r>
          </a:p>
          <a:p>
            <a:pPr marL="0" indent="0">
              <a:buNone/>
            </a:pPr>
            <a:endParaRPr lang="en-GB" sz="2600" dirty="0" smtClean="0"/>
          </a:p>
          <a:p>
            <a:r>
              <a:rPr lang="en-GB" sz="2600" dirty="0" smtClean="0"/>
              <a:t>For clarity, governing bodies’ </a:t>
            </a:r>
            <a:r>
              <a:rPr lang="en-GB" sz="2600" b="1" u="sng" dirty="0" smtClean="0"/>
              <a:t>final</a:t>
            </a:r>
            <a:r>
              <a:rPr lang="en-GB" sz="2600" dirty="0" smtClean="0"/>
              <a:t> decision re being a part of the MAT will not be taken until the Autumn</a:t>
            </a:r>
          </a:p>
          <a:p>
            <a:r>
              <a:rPr lang="en-GB" sz="2600" dirty="0" smtClean="0"/>
              <a:t>The decision is based on whether they believe this is the best direction for the school in the light of all the information – the feedback from the consultations; the legal documentation; feedback from due diligence </a:t>
            </a:r>
          </a:p>
          <a:p>
            <a:r>
              <a:rPr lang="en-GB" sz="2600" dirty="0" smtClean="0"/>
              <a:t>Governors agreed to develop and establish this MAT together with partner schools </a:t>
            </a:r>
          </a:p>
          <a:p>
            <a:r>
              <a:rPr lang="en-GB" sz="2600" dirty="0" smtClean="0"/>
              <a:t>A number of information sessions have been held to raise awareness of the proposed MAT and the reasons for it. FAQs have been answered and published on your school websites</a:t>
            </a:r>
          </a:p>
          <a:p>
            <a:r>
              <a:rPr lang="en-GB" sz="2600" dirty="0" smtClean="0"/>
              <a:t>Today is part of the formal consultation with staff, parents and the community</a:t>
            </a:r>
          </a:p>
          <a:p>
            <a:r>
              <a:rPr lang="en-GB" sz="2600" dirty="0" smtClean="0"/>
              <a:t>To share your views with governors, please email Karen Teague, the Trust Administrator, stating which school you come from</a:t>
            </a:r>
          </a:p>
        </p:txBody>
      </p:sp>
    </p:spTree>
    <p:extLst>
      <p:ext uri="{BB962C8B-B14F-4D97-AF65-F5344CB8AC3E}">
        <p14:creationId xmlns:p14="http://schemas.microsoft.com/office/powerpoint/2010/main" val="4268809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Landscape has changed</a:t>
            </a:r>
            <a:endParaRPr lang="en-GB" dirty="0"/>
          </a:p>
        </p:txBody>
      </p:sp>
      <p:sp>
        <p:nvSpPr>
          <p:cNvPr id="3" name="Content Placeholder 2"/>
          <p:cNvSpPr>
            <a:spLocks noGrp="1"/>
          </p:cNvSpPr>
          <p:nvPr>
            <p:ph idx="1"/>
          </p:nvPr>
        </p:nvSpPr>
        <p:spPr/>
        <p:txBody>
          <a:bodyPr/>
          <a:lstStyle/>
          <a:p>
            <a:r>
              <a:rPr lang="en-GB" dirty="0" smtClean="0"/>
              <a:t>Philosophically opposed</a:t>
            </a:r>
          </a:p>
          <a:p>
            <a:r>
              <a:rPr lang="en-GB" dirty="0" smtClean="0"/>
              <a:t>Nationally, the Academy agenda is pressing ahead</a:t>
            </a:r>
          </a:p>
          <a:p>
            <a:r>
              <a:rPr lang="en-GB" dirty="0" smtClean="0"/>
              <a:t>How do we respond in the current landscape?</a:t>
            </a:r>
          </a:p>
          <a:p>
            <a:r>
              <a:rPr lang="en-GB" dirty="0" smtClean="0"/>
              <a:t>Can it be a good thing?</a:t>
            </a:r>
            <a:endParaRPr lang="en-GB" dirty="0"/>
          </a:p>
        </p:txBody>
      </p:sp>
    </p:spTree>
    <p:extLst>
      <p:ext uri="{BB962C8B-B14F-4D97-AF65-F5344CB8AC3E}">
        <p14:creationId xmlns:p14="http://schemas.microsoft.com/office/powerpoint/2010/main" val="312142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2105"/>
          </a:xfrm>
        </p:spPr>
        <p:txBody>
          <a:bodyPr>
            <a:normAutofit fontScale="90000"/>
          </a:bodyPr>
          <a:lstStyle/>
          <a:p>
            <a:r>
              <a:rPr lang="en-GB" dirty="0" smtClean="0"/>
              <a:t>Why </a:t>
            </a:r>
            <a:r>
              <a:rPr lang="en-GB" dirty="0"/>
              <a:t>are we </a:t>
            </a:r>
            <a:r>
              <a:rPr lang="en-GB" dirty="0" smtClean="0"/>
              <a:t>seeking to form a Co-operative MAT? </a:t>
            </a:r>
            <a:endParaRPr lang="en-GB" dirty="0"/>
          </a:p>
        </p:txBody>
      </p:sp>
      <p:sp>
        <p:nvSpPr>
          <p:cNvPr id="3" name="Content Placeholder 2"/>
          <p:cNvSpPr>
            <a:spLocks noGrp="1"/>
          </p:cNvSpPr>
          <p:nvPr>
            <p:ph idx="1"/>
          </p:nvPr>
        </p:nvSpPr>
        <p:spPr>
          <a:xfrm>
            <a:off x="838200" y="1214652"/>
            <a:ext cx="10515600" cy="5643348"/>
          </a:xfrm>
        </p:spPr>
        <p:txBody>
          <a:bodyPr>
            <a:normAutofit fontScale="77500" lnSpcReduction="20000"/>
          </a:bodyPr>
          <a:lstStyle/>
          <a:p>
            <a:r>
              <a:rPr lang="en-GB" sz="3400" dirty="0" smtClean="0"/>
              <a:t>We value our current Co-operative Trust and want to safeguard what we have, allow it to continue and build on its success</a:t>
            </a:r>
          </a:p>
          <a:p>
            <a:r>
              <a:rPr lang="en-GB" sz="3400" dirty="0" smtClean="0"/>
              <a:t>Our partnership work is successful and driven by the Co-operative values – our values keep us stable and consistent even though the National Education Agenda keeps changing</a:t>
            </a:r>
          </a:p>
          <a:p>
            <a:r>
              <a:rPr lang="en-GB" sz="3400" dirty="0" smtClean="0"/>
              <a:t>We have a great track record – in the past 12 months supported by the Trust 2 schools have moved from Requires Improvement to Good and one from Good to Outstanding. All schools have been benefitting from a range of training (EYFS, Literacy, Numeracy, Coaching, Assessment </a:t>
            </a:r>
            <a:r>
              <a:rPr lang="en-GB" sz="3400" dirty="0" err="1" smtClean="0"/>
              <a:t>etc</a:t>
            </a:r>
            <a:r>
              <a:rPr lang="en-GB" sz="3400" dirty="0" smtClean="0"/>
              <a:t>) school to school reviews, and opportunities for children.  We have the expertise, will and commitment to ensure that all of our schools are good or better for all of our children. </a:t>
            </a:r>
            <a:endParaRPr lang="en-GB" sz="3400" dirty="0"/>
          </a:p>
          <a:p>
            <a:r>
              <a:rPr lang="en-GB" sz="3400" dirty="0"/>
              <a:t>Making our resources go </a:t>
            </a:r>
            <a:r>
              <a:rPr lang="en-GB" sz="3400" dirty="0" smtClean="0"/>
              <a:t>further: more time for school improvement; shared procurement; funding for building work </a:t>
            </a:r>
          </a:p>
          <a:p>
            <a:r>
              <a:rPr lang="en-GB" sz="3400" dirty="0"/>
              <a:t>The government vision is for all schools to be part of </a:t>
            </a:r>
            <a:r>
              <a:rPr lang="en-GB" sz="3400" dirty="0" smtClean="0"/>
              <a:t>a MAT </a:t>
            </a:r>
          </a:p>
          <a:p>
            <a:r>
              <a:rPr lang="en-GB" sz="3400" dirty="0" smtClean="0"/>
              <a:t>We </a:t>
            </a:r>
            <a:r>
              <a:rPr lang="en-GB" sz="3400" dirty="0"/>
              <a:t>want to be our own solution. </a:t>
            </a:r>
            <a:endParaRPr lang="en-GB" sz="3400" dirty="0" smtClean="0"/>
          </a:p>
          <a:p>
            <a:r>
              <a:rPr lang="en-GB" sz="3400" dirty="0" smtClean="0"/>
              <a:t>A co-operative MAT is different. </a:t>
            </a:r>
          </a:p>
          <a:p>
            <a:pPr marL="0" indent="0">
              <a:buNone/>
            </a:pPr>
            <a:endParaRPr lang="en-GB" sz="2900" dirty="0"/>
          </a:p>
          <a:p>
            <a:pPr marL="0" indent="0">
              <a:buNone/>
            </a:pPr>
            <a:endParaRPr lang="en-GB" dirty="0"/>
          </a:p>
          <a:p>
            <a:endParaRPr lang="en-GB" dirty="0"/>
          </a:p>
        </p:txBody>
      </p:sp>
    </p:spTree>
    <p:extLst>
      <p:ext uri="{BB962C8B-B14F-4D97-AF65-F5344CB8AC3E}">
        <p14:creationId xmlns:p14="http://schemas.microsoft.com/office/powerpoint/2010/main" val="3222684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1221" y="133113"/>
            <a:ext cx="10515600" cy="576571"/>
          </a:xfrm>
        </p:spPr>
        <p:txBody>
          <a:bodyPr>
            <a:normAutofit fontScale="90000"/>
          </a:bodyPr>
          <a:lstStyle/>
          <a:p>
            <a:r>
              <a:rPr lang="en-GB" dirty="0" smtClean="0"/>
              <a:t>There is no </a:t>
            </a:r>
            <a:r>
              <a:rPr lang="en-GB" dirty="0" err="1" smtClean="0"/>
              <a:t>u-turn</a:t>
            </a:r>
            <a:r>
              <a:rPr lang="en-GB" dirty="0" smtClean="0"/>
              <a:t>:</a:t>
            </a:r>
            <a:endParaRPr lang="en-GB" dirty="0"/>
          </a:p>
        </p:txBody>
      </p:sp>
      <p:sp>
        <p:nvSpPr>
          <p:cNvPr id="5" name="Content Placeholder 4"/>
          <p:cNvSpPr>
            <a:spLocks noGrp="1"/>
          </p:cNvSpPr>
          <p:nvPr>
            <p:ph idx="1"/>
          </p:nvPr>
        </p:nvSpPr>
        <p:spPr>
          <a:xfrm>
            <a:off x="545910" y="914400"/>
            <a:ext cx="11371621" cy="5609230"/>
          </a:xfrm>
        </p:spPr>
        <p:txBody>
          <a:bodyPr>
            <a:normAutofit fontScale="85000" lnSpcReduction="20000"/>
          </a:bodyPr>
          <a:lstStyle/>
          <a:p>
            <a:pPr marL="0" indent="0">
              <a:buNone/>
            </a:pPr>
            <a:r>
              <a:rPr lang="en-US" dirty="0" smtClean="0"/>
              <a:t>‘… </a:t>
            </a:r>
            <a:r>
              <a:rPr lang="en-US" b="1" dirty="0"/>
              <a:t>the government has decided, while reaffirming our continued determination to see all schools </a:t>
            </a:r>
            <a:r>
              <a:rPr lang="en-US" b="1" dirty="0" smtClean="0"/>
              <a:t>become </a:t>
            </a:r>
            <a:r>
              <a:rPr lang="en-US" b="1" dirty="0"/>
              <a:t>academies in the next 6 years, that it is not necessary to bring legislation to bring about blanket conversion of all schools to achieve this goal</a:t>
            </a:r>
            <a:r>
              <a:rPr lang="en-US" b="1" dirty="0" smtClean="0"/>
              <a:t>.‘</a:t>
            </a:r>
            <a:endParaRPr lang="en-US" b="1" dirty="0"/>
          </a:p>
          <a:p>
            <a:pPr marL="0" indent="0">
              <a:buNone/>
            </a:pPr>
            <a:r>
              <a:rPr lang="en-US" dirty="0" smtClean="0"/>
              <a:t>require </a:t>
            </a:r>
            <a:r>
              <a:rPr lang="en-US" dirty="0"/>
              <a:t>underperforming schools to convert to </a:t>
            </a:r>
            <a:r>
              <a:rPr lang="en-US" dirty="0" smtClean="0"/>
              <a:t>sponsored academy </a:t>
            </a:r>
            <a:r>
              <a:rPr lang="en-US" dirty="0"/>
              <a:t>status </a:t>
            </a:r>
            <a:r>
              <a:rPr lang="en-US" dirty="0" smtClean="0"/>
              <a:t>(104 directive </a:t>
            </a:r>
            <a:r>
              <a:rPr lang="en-US" dirty="0"/>
              <a:t>academy </a:t>
            </a:r>
            <a:r>
              <a:rPr lang="en-US" dirty="0" smtClean="0"/>
              <a:t>orders </a:t>
            </a:r>
            <a:r>
              <a:rPr lang="en-US" dirty="0"/>
              <a:t>issued </a:t>
            </a:r>
            <a:r>
              <a:rPr lang="en-US" dirty="0" smtClean="0"/>
              <a:t>in </a:t>
            </a:r>
            <a:r>
              <a:rPr lang="en-US" dirty="0"/>
              <a:t>the </a:t>
            </a:r>
            <a:r>
              <a:rPr lang="en-US" dirty="0" smtClean="0"/>
              <a:t>first month of new legislation) </a:t>
            </a:r>
          </a:p>
          <a:p>
            <a:pPr marL="0" indent="0">
              <a:buNone/>
            </a:pPr>
            <a:r>
              <a:rPr lang="en-US" dirty="0" smtClean="0"/>
              <a:t>Increasing rates of converter schools/MAT </a:t>
            </a:r>
            <a:r>
              <a:rPr lang="en-US" dirty="0"/>
              <a:t> </a:t>
            </a:r>
            <a:r>
              <a:rPr lang="en-US" dirty="0" smtClean="0"/>
              <a:t>(227 </a:t>
            </a:r>
            <a:r>
              <a:rPr lang="en-US" dirty="0"/>
              <a:t>schools </a:t>
            </a:r>
            <a:r>
              <a:rPr lang="en-US" dirty="0" smtClean="0"/>
              <a:t>in one month) </a:t>
            </a:r>
          </a:p>
          <a:p>
            <a:pPr marL="0" indent="0">
              <a:buNone/>
            </a:pPr>
            <a:r>
              <a:rPr lang="en-US" dirty="0" smtClean="0"/>
              <a:t>Additional legislation to trigger </a:t>
            </a:r>
            <a:r>
              <a:rPr lang="en-US" dirty="0"/>
              <a:t>conversion of all schools within a local authority in 2 specific circumstances:</a:t>
            </a:r>
          </a:p>
          <a:p>
            <a:pPr marL="0" indent="0">
              <a:buNone/>
            </a:pPr>
            <a:r>
              <a:rPr lang="en-US" dirty="0" smtClean="0"/>
              <a:t>	local </a:t>
            </a:r>
            <a:r>
              <a:rPr lang="en-US" dirty="0"/>
              <a:t>authority can no longer viably support its remaining schools because a critical </a:t>
            </a:r>
            <a:r>
              <a:rPr lang="en-US" dirty="0" smtClean="0"/>
              <a:t> 	mass </a:t>
            </a:r>
            <a:r>
              <a:rPr lang="en-US" dirty="0"/>
              <a:t>of schools </a:t>
            </a:r>
            <a:r>
              <a:rPr lang="en-US" dirty="0" smtClean="0"/>
              <a:t>in </a:t>
            </a:r>
            <a:r>
              <a:rPr lang="en-US" dirty="0"/>
              <a:t>that area has </a:t>
            </a:r>
            <a:r>
              <a:rPr lang="en-US" dirty="0" smtClean="0"/>
              <a:t>converted</a:t>
            </a:r>
            <a:r>
              <a:rPr lang="en-US" dirty="0"/>
              <a:t>. </a:t>
            </a:r>
            <a:endParaRPr lang="en-US" dirty="0" smtClean="0"/>
          </a:p>
          <a:p>
            <a:pPr marL="0" indent="0">
              <a:buNone/>
            </a:pPr>
            <a:r>
              <a:rPr lang="en-US" dirty="0" smtClean="0"/>
              <a:t>	local </a:t>
            </a:r>
            <a:r>
              <a:rPr lang="en-US" dirty="0"/>
              <a:t>authority consistently fails to meet a minimum performance threshold across </a:t>
            </a:r>
            <a:r>
              <a:rPr lang="en-US" dirty="0" smtClean="0"/>
              <a:t>	its </a:t>
            </a:r>
            <a:r>
              <a:rPr lang="en-US" dirty="0"/>
              <a:t>schools, </a:t>
            </a:r>
            <a:r>
              <a:rPr lang="en-US" dirty="0" smtClean="0"/>
              <a:t>demonstrating </a:t>
            </a:r>
            <a:r>
              <a:rPr lang="en-US" dirty="0"/>
              <a:t>an inability </a:t>
            </a:r>
            <a:r>
              <a:rPr lang="en-US" dirty="0" smtClean="0"/>
              <a:t>to </a:t>
            </a:r>
            <a:r>
              <a:rPr lang="en-US" dirty="0"/>
              <a:t>bring about meaningful school </a:t>
            </a:r>
            <a:r>
              <a:rPr lang="en-US" dirty="0" smtClean="0"/>
              <a:t>	improvement’</a:t>
            </a:r>
            <a:endParaRPr lang="en-US" dirty="0"/>
          </a:p>
          <a:p>
            <a:endParaRPr lang="en-GB" dirty="0" smtClean="0"/>
          </a:p>
          <a:p>
            <a:pPr marL="0" indent="0">
              <a:buNone/>
            </a:pPr>
            <a:r>
              <a:rPr lang="en-GB" dirty="0"/>
              <a:t>N.B. By </a:t>
            </a:r>
            <a:r>
              <a:rPr lang="en-GB" dirty="0" smtClean="0"/>
              <a:t>January, </a:t>
            </a:r>
            <a:r>
              <a:rPr lang="en-GB" dirty="0"/>
              <a:t>it is expected that only </a:t>
            </a:r>
            <a:r>
              <a:rPr lang="en-GB" dirty="0" smtClean="0"/>
              <a:t>56 </a:t>
            </a:r>
            <a:r>
              <a:rPr lang="en-GB" dirty="0"/>
              <a:t>schools across </a:t>
            </a:r>
            <a:r>
              <a:rPr lang="en-GB" dirty="0" smtClean="0"/>
              <a:t>Cornwall </a:t>
            </a:r>
            <a:r>
              <a:rPr lang="en-GB" dirty="0"/>
              <a:t>will still be </a:t>
            </a:r>
            <a:r>
              <a:rPr lang="en-GB" dirty="0" smtClean="0"/>
              <a:t>maintained</a:t>
            </a:r>
          </a:p>
          <a:p>
            <a:pPr marL="0" indent="0">
              <a:buNone/>
            </a:pPr>
            <a:r>
              <a:rPr lang="en-GB" dirty="0" smtClean="0"/>
              <a:t>Education and Adoption Act gave RSC powers to convert those in category; RI schools; Good or Outstanding schools deemed to be coasting</a:t>
            </a:r>
            <a:endParaRPr lang="en-GB" dirty="0"/>
          </a:p>
          <a:p>
            <a:endParaRPr lang="en-GB" dirty="0"/>
          </a:p>
        </p:txBody>
      </p:sp>
    </p:spTree>
    <p:extLst>
      <p:ext uri="{BB962C8B-B14F-4D97-AF65-F5344CB8AC3E}">
        <p14:creationId xmlns:p14="http://schemas.microsoft.com/office/powerpoint/2010/main" val="1034490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164" y="-180785"/>
            <a:ext cx="10515600" cy="1325563"/>
          </a:xfrm>
        </p:spPr>
        <p:txBody>
          <a:bodyPr/>
          <a:lstStyle/>
          <a:p>
            <a:r>
              <a:rPr lang="en-GB" dirty="0" smtClean="0"/>
              <a:t>How has it been planned?</a:t>
            </a:r>
            <a:endParaRPr lang="en-GB" dirty="0"/>
          </a:p>
        </p:txBody>
      </p:sp>
      <p:sp>
        <p:nvSpPr>
          <p:cNvPr id="3" name="Content Placeholder 2"/>
          <p:cNvSpPr>
            <a:spLocks noGrp="1"/>
          </p:cNvSpPr>
          <p:nvPr>
            <p:ph idx="1"/>
          </p:nvPr>
        </p:nvSpPr>
        <p:spPr>
          <a:xfrm>
            <a:off x="838200" y="1454727"/>
            <a:ext cx="10515600" cy="4722236"/>
          </a:xfrm>
        </p:spPr>
        <p:txBody>
          <a:bodyPr>
            <a:normAutofit fontScale="92500" lnSpcReduction="10000"/>
          </a:bodyPr>
          <a:lstStyle/>
          <a:p>
            <a:r>
              <a:rPr lang="en-GB" dirty="0" smtClean="0"/>
              <a:t>Governors from across the schools have researched various MAT models.</a:t>
            </a:r>
          </a:p>
          <a:p>
            <a:r>
              <a:rPr lang="en-GB" dirty="0" smtClean="0"/>
              <a:t>A working party made up of </a:t>
            </a:r>
            <a:r>
              <a:rPr lang="en-GB" dirty="0"/>
              <a:t>h</a:t>
            </a:r>
            <a:r>
              <a:rPr lang="en-GB" dirty="0" smtClean="0"/>
              <a:t>eadteachers and governors across the area worked up the proposed model, gave opportunity for heads and governing bodies to feed back </a:t>
            </a:r>
          </a:p>
          <a:p>
            <a:r>
              <a:rPr lang="en-GB" dirty="0" smtClean="0"/>
              <a:t>Recommendations were approved by all governing bodies </a:t>
            </a:r>
          </a:p>
          <a:p>
            <a:r>
              <a:rPr lang="en-GB" dirty="0" smtClean="0"/>
              <a:t>Governors applied to become Trustees for the new MAT based on skill sets and their selection was approved by all Governing Bodies</a:t>
            </a:r>
          </a:p>
          <a:p>
            <a:r>
              <a:rPr lang="en-GB" dirty="0" smtClean="0"/>
              <a:t>The plans were proposed to the </a:t>
            </a:r>
            <a:r>
              <a:rPr lang="en-GB" dirty="0" err="1" smtClean="0"/>
              <a:t>DfE</a:t>
            </a:r>
            <a:r>
              <a:rPr lang="en-GB" dirty="0" smtClean="0"/>
              <a:t> who have granted Academy Orders to the schools</a:t>
            </a:r>
          </a:p>
          <a:p>
            <a:r>
              <a:rPr lang="en-GB" dirty="0" smtClean="0"/>
              <a:t>Information sessions have been held across the area for staff and parents, and more are planned. Information is available on the schools’ websites</a:t>
            </a:r>
          </a:p>
          <a:p>
            <a:r>
              <a:rPr lang="en-GB" dirty="0" smtClean="0"/>
              <a:t>Formal consultation period and due diligence period</a:t>
            </a:r>
            <a:endParaRPr lang="en-GB" dirty="0"/>
          </a:p>
        </p:txBody>
      </p:sp>
    </p:spTree>
    <p:extLst>
      <p:ext uri="{BB962C8B-B14F-4D97-AF65-F5344CB8AC3E}">
        <p14:creationId xmlns:p14="http://schemas.microsoft.com/office/powerpoint/2010/main" val="3068443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233" y="272955"/>
            <a:ext cx="10515600" cy="762640"/>
          </a:xfrm>
        </p:spPr>
        <p:txBody>
          <a:bodyPr/>
          <a:lstStyle/>
          <a:p>
            <a:r>
              <a:rPr lang="en-GB" dirty="0" smtClean="0"/>
              <a:t>How does it affect us?</a:t>
            </a:r>
            <a:endParaRPr lang="en-GB" dirty="0"/>
          </a:p>
        </p:txBody>
      </p:sp>
      <p:sp>
        <p:nvSpPr>
          <p:cNvPr id="3" name="Content Placeholder 2"/>
          <p:cNvSpPr>
            <a:spLocks noGrp="1"/>
          </p:cNvSpPr>
          <p:nvPr>
            <p:ph idx="1"/>
          </p:nvPr>
        </p:nvSpPr>
        <p:spPr>
          <a:xfrm>
            <a:off x="333233" y="1035594"/>
            <a:ext cx="11676797" cy="5720047"/>
          </a:xfrm>
        </p:spPr>
        <p:txBody>
          <a:bodyPr>
            <a:normAutofit fontScale="92500" lnSpcReduction="10000"/>
          </a:bodyPr>
          <a:lstStyle/>
          <a:p>
            <a:r>
              <a:rPr lang="en-US" dirty="0" smtClean="0"/>
              <a:t>Heads will continue to be responsible </a:t>
            </a:r>
            <a:r>
              <a:rPr lang="en-US" dirty="0"/>
              <a:t>for standards, curriculum, teaching and learning, the </a:t>
            </a:r>
            <a:r>
              <a:rPr lang="en-US" dirty="0" smtClean="0"/>
              <a:t>pupils, the staff </a:t>
            </a:r>
            <a:r>
              <a:rPr lang="en-US" dirty="0"/>
              <a:t>and for working with </a:t>
            </a:r>
            <a:r>
              <a:rPr lang="en-US" dirty="0" smtClean="0"/>
              <a:t>parents and the community. They will continue to allocate the school budget to meet the needs of the school. A central business team will support the head with procurement and management of the premises</a:t>
            </a:r>
            <a:endParaRPr lang="en-US" dirty="0"/>
          </a:p>
          <a:p>
            <a:r>
              <a:rPr lang="en-US" dirty="0"/>
              <a:t>Each school will continue to determine its own curriculum but common approaches across the MAT may develop over time just as </a:t>
            </a:r>
            <a:r>
              <a:rPr lang="en-US" dirty="0" smtClean="0"/>
              <a:t>they </a:t>
            </a:r>
            <a:r>
              <a:rPr lang="en-US" dirty="0"/>
              <a:t>have done through our work as a Cooperative </a:t>
            </a:r>
            <a:r>
              <a:rPr lang="en-US" dirty="0" smtClean="0"/>
              <a:t>Trust</a:t>
            </a:r>
          </a:p>
          <a:p>
            <a:r>
              <a:rPr lang="en-US" dirty="0" smtClean="0"/>
              <a:t>Each school will keep its own ethos and distinctive character and approach</a:t>
            </a:r>
          </a:p>
          <a:p>
            <a:r>
              <a:rPr lang="en-US" dirty="0"/>
              <a:t>More opportunities for professional </a:t>
            </a:r>
            <a:r>
              <a:rPr lang="en-US" dirty="0" smtClean="0"/>
              <a:t>development and </a:t>
            </a:r>
            <a:r>
              <a:rPr lang="en-US" dirty="0"/>
              <a:t>support from others</a:t>
            </a:r>
            <a:endParaRPr lang="en-GB" dirty="0"/>
          </a:p>
          <a:p>
            <a:r>
              <a:rPr lang="en-US" dirty="0" smtClean="0"/>
              <a:t>More resource</a:t>
            </a:r>
          </a:p>
          <a:p>
            <a:r>
              <a:rPr lang="en-US" dirty="0" smtClean="0"/>
              <a:t>TUPE </a:t>
            </a:r>
            <a:r>
              <a:rPr lang="en-US" dirty="0"/>
              <a:t>will ensure particulars of employment will be protected at the point of transfer. </a:t>
            </a:r>
            <a:r>
              <a:rPr lang="en-US" dirty="0" smtClean="0"/>
              <a:t>There </a:t>
            </a:r>
            <a:r>
              <a:rPr lang="en-US" dirty="0"/>
              <a:t>is no intention to bring detriment to staff conditions. The Trust wants to be the employer of choice</a:t>
            </a:r>
            <a:r>
              <a:rPr lang="en-US" b="1" dirty="0"/>
              <a:t>. </a:t>
            </a:r>
            <a:r>
              <a:rPr lang="en-US" dirty="0"/>
              <a:t>Should there be the need for </a:t>
            </a:r>
            <a:r>
              <a:rPr lang="en-US" dirty="0" smtClean="0"/>
              <a:t>change, </a:t>
            </a:r>
            <a:r>
              <a:rPr lang="en-US" dirty="0"/>
              <a:t>there will be </a:t>
            </a:r>
            <a:r>
              <a:rPr lang="en-US" dirty="0" smtClean="0"/>
              <a:t>full consultation with staff and unions as now.</a:t>
            </a:r>
            <a:endParaRPr lang="en-US" b="1" dirty="0" smtClean="0"/>
          </a:p>
        </p:txBody>
      </p:sp>
    </p:spTree>
    <p:extLst>
      <p:ext uri="{BB962C8B-B14F-4D97-AF65-F5344CB8AC3E}">
        <p14:creationId xmlns:p14="http://schemas.microsoft.com/office/powerpoint/2010/main" val="3890136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the key dates for its formation? </a:t>
            </a:r>
            <a:endParaRPr lang="en-GB" dirty="0"/>
          </a:p>
        </p:txBody>
      </p:sp>
      <p:sp>
        <p:nvSpPr>
          <p:cNvPr id="3" name="Content Placeholder 2"/>
          <p:cNvSpPr>
            <a:spLocks noGrp="1"/>
          </p:cNvSpPr>
          <p:nvPr>
            <p:ph idx="1"/>
          </p:nvPr>
        </p:nvSpPr>
        <p:spPr/>
        <p:txBody>
          <a:bodyPr/>
          <a:lstStyle/>
          <a:p>
            <a:r>
              <a:rPr lang="en-GB" dirty="0" smtClean="0"/>
              <a:t>May: Academy orders received</a:t>
            </a:r>
          </a:p>
          <a:p>
            <a:r>
              <a:rPr lang="en-GB" dirty="0" smtClean="0"/>
              <a:t>May: Information sessions across the area; further information available on  school websites</a:t>
            </a:r>
          </a:p>
          <a:p>
            <a:r>
              <a:rPr lang="en-GB" dirty="0" smtClean="0"/>
              <a:t>June/July: Due diligence carried out</a:t>
            </a:r>
          </a:p>
          <a:p>
            <a:r>
              <a:rPr lang="en-GB" dirty="0" smtClean="0"/>
              <a:t>June/July: Formal consultation period</a:t>
            </a:r>
          </a:p>
          <a:p>
            <a:r>
              <a:rPr lang="en-GB" dirty="0" smtClean="0"/>
              <a:t>Oct: Individual Governing Bodies make final decision re Conversion to Academy status considering all available information</a:t>
            </a:r>
          </a:p>
          <a:p>
            <a:r>
              <a:rPr lang="en-GB" dirty="0" smtClean="0"/>
              <a:t>Dec: Southerly Point Co-operative MAT officially starts</a:t>
            </a:r>
          </a:p>
          <a:p>
            <a:endParaRPr lang="en-GB" dirty="0"/>
          </a:p>
        </p:txBody>
      </p:sp>
    </p:spTree>
    <p:extLst>
      <p:ext uri="{BB962C8B-B14F-4D97-AF65-F5344CB8AC3E}">
        <p14:creationId xmlns:p14="http://schemas.microsoft.com/office/powerpoint/2010/main" val="3473115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5964"/>
            <a:ext cx="10515600" cy="1325563"/>
          </a:xfrm>
        </p:spPr>
        <p:txBody>
          <a:bodyPr/>
          <a:lstStyle/>
          <a:p>
            <a:r>
              <a:rPr lang="en-GB" dirty="0" smtClean="0"/>
              <a:t>What are the risks? </a:t>
            </a:r>
            <a:endParaRPr lang="en-GB" dirty="0"/>
          </a:p>
        </p:txBody>
      </p:sp>
      <p:sp>
        <p:nvSpPr>
          <p:cNvPr id="8" name="Content Placeholder 7"/>
          <p:cNvSpPr>
            <a:spLocks noGrp="1"/>
          </p:cNvSpPr>
          <p:nvPr>
            <p:ph sz="half" idx="1"/>
          </p:nvPr>
        </p:nvSpPr>
        <p:spPr>
          <a:xfrm>
            <a:off x="91645" y="902368"/>
            <a:ext cx="5869898" cy="6084114"/>
          </a:xfrm>
        </p:spPr>
        <p:txBody>
          <a:bodyPr>
            <a:normAutofit fontScale="40000" lnSpcReduction="20000"/>
          </a:bodyPr>
          <a:lstStyle/>
          <a:p>
            <a:endParaRPr lang="en-GB" dirty="0"/>
          </a:p>
          <a:p>
            <a:r>
              <a:rPr lang="en-US" sz="4000" dirty="0" smtClean="0"/>
              <a:t>There </a:t>
            </a:r>
            <a:r>
              <a:rPr lang="en-US" sz="4000" dirty="0"/>
              <a:t>is no requirement for academies to have a qualified member of the teaching staff in every class room. </a:t>
            </a:r>
            <a:endParaRPr lang="en-US" sz="4000" dirty="0" smtClean="0"/>
          </a:p>
          <a:p>
            <a:endParaRPr lang="en-US" sz="4000" dirty="0"/>
          </a:p>
          <a:p>
            <a:r>
              <a:rPr lang="en-US" sz="4000" dirty="0" smtClean="0"/>
              <a:t>Academies can choose their own curriculum which means that the offer could narrow  or become skewed </a:t>
            </a:r>
          </a:p>
          <a:p>
            <a:endParaRPr lang="en-US" sz="4000" dirty="0" smtClean="0"/>
          </a:p>
          <a:p>
            <a:r>
              <a:rPr lang="en-US" sz="4000" dirty="0" smtClean="0"/>
              <a:t>Academies </a:t>
            </a:r>
            <a:r>
              <a:rPr lang="en-US" sz="4000" dirty="0"/>
              <a:t>are able to change term </a:t>
            </a:r>
            <a:r>
              <a:rPr lang="en-US" sz="4000" dirty="0" smtClean="0"/>
              <a:t>dates. </a:t>
            </a:r>
            <a:r>
              <a:rPr lang="en-US" sz="4000" dirty="0"/>
              <a:t>This can cause serious issues for working parents with children in more than one school on a childcare basis, and that families may not be able take holidays together. The timings of the school day (and week) can also be radically altered and could cause additional issues. </a:t>
            </a:r>
            <a:endParaRPr lang="en-US" sz="4000" dirty="0" smtClean="0"/>
          </a:p>
          <a:p>
            <a:pPr marL="0" indent="0">
              <a:buNone/>
            </a:pPr>
            <a:endParaRPr lang="en-US" sz="4000" dirty="0"/>
          </a:p>
          <a:p>
            <a:r>
              <a:rPr lang="en-US" sz="4000" dirty="0" smtClean="0"/>
              <a:t>Some Academies </a:t>
            </a:r>
            <a:r>
              <a:rPr lang="en-US" sz="4000" dirty="0"/>
              <a:t>have a bad record of changing admissions policies and excluding some local children from entering. </a:t>
            </a:r>
            <a:endParaRPr lang="en-US" sz="4000" dirty="0" smtClean="0"/>
          </a:p>
          <a:p>
            <a:endParaRPr lang="en-US" sz="4000" dirty="0"/>
          </a:p>
          <a:p>
            <a:r>
              <a:rPr lang="en-US" sz="4000" dirty="0" smtClean="0"/>
              <a:t>Some Academies </a:t>
            </a:r>
            <a:r>
              <a:rPr lang="en-US" sz="4000" dirty="0"/>
              <a:t>have a poor record, and a negative impact, on the provision of Special Education Needs support and advice. </a:t>
            </a:r>
            <a:endParaRPr lang="en-US" sz="4000" dirty="0" smtClean="0"/>
          </a:p>
          <a:p>
            <a:endParaRPr lang="en-US" sz="4000" dirty="0" smtClean="0"/>
          </a:p>
          <a:p>
            <a:r>
              <a:rPr lang="en-US" sz="4000" dirty="0" smtClean="0"/>
              <a:t>Current Leaders and Trustees can move on – how are the things we value ensured over time? </a:t>
            </a:r>
            <a:endParaRPr lang="en-US" sz="4000" dirty="0"/>
          </a:p>
          <a:p>
            <a:endParaRPr lang="en-GB" sz="3800" dirty="0"/>
          </a:p>
        </p:txBody>
      </p:sp>
      <p:sp>
        <p:nvSpPr>
          <p:cNvPr id="9" name="Content Placeholder 8"/>
          <p:cNvSpPr>
            <a:spLocks noGrp="1"/>
          </p:cNvSpPr>
          <p:nvPr>
            <p:ph sz="half" idx="2"/>
          </p:nvPr>
        </p:nvSpPr>
        <p:spPr>
          <a:xfrm>
            <a:off x="6294052" y="277925"/>
            <a:ext cx="5851048" cy="5915926"/>
          </a:xfrm>
        </p:spPr>
        <p:txBody>
          <a:bodyPr>
            <a:normAutofit fontScale="40000" lnSpcReduction="20000"/>
          </a:bodyPr>
          <a:lstStyle/>
          <a:p>
            <a:pPr marL="0" indent="0">
              <a:buNone/>
            </a:pPr>
            <a:r>
              <a:rPr lang="en-GB" sz="5900" dirty="0" smtClean="0"/>
              <a:t>HOWEVER …</a:t>
            </a:r>
          </a:p>
          <a:p>
            <a:endParaRPr lang="en-GB" sz="3800" dirty="0" smtClean="0"/>
          </a:p>
          <a:p>
            <a:r>
              <a:rPr lang="en-GB" sz="4000" dirty="0" smtClean="0"/>
              <a:t>Maintained schools do employ unqualified staff and train them on the job ( Graduate Teacher programmes; Salaried School Direct) However, we want the best for pupils and so would always seek to employ the best teachers.</a:t>
            </a:r>
          </a:p>
          <a:p>
            <a:pPr marL="0" indent="0">
              <a:buNone/>
            </a:pPr>
            <a:endParaRPr lang="en-GB" sz="4000" dirty="0" smtClean="0"/>
          </a:p>
          <a:p>
            <a:r>
              <a:rPr lang="en-GB" sz="4000" dirty="0" smtClean="0"/>
              <a:t>All schools can make choices over their curriculum – there are more freedoms than people realise</a:t>
            </a:r>
          </a:p>
          <a:p>
            <a:pPr marL="0" indent="0">
              <a:buNone/>
            </a:pPr>
            <a:endParaRPr lang="en-GB" sz="4000" dirty="0"/>
          </a:p>
          <a:p>
            <a:r>
              <a:rPr lang="en-GB" sz="4000" dirty="0" smtClean="0"/>
              <a:t>Governors of maintained schools can change  school times – they have to consult but it can be done already </a:t>
            </a:r>
          </a:p>
          <a:p>
            <a:pPr marL="0" indent="0">
              <a:buNone/>
            </a:pPr>
            <a:endParaRPr lang="en-GB" sz="4000" dirty="0" smtClean="0"/>
          </a:p>
          <a:p>
            <a:pPr marL="0" indent="0">
              <a:buNone/>
            </a:pPr>
            <a:endParaRPr lang="en-GB" sz="4000" dirty="0" smtClean="0"/>
          </a:p>
          <a:p>
            <a:r>
              <a:rPr lang="en-GB" sz="4000" dirty="0" smtClean="0"/>
              <a:t>As Foundation Trust schools we can already alter out admissions policies and have chosen not to use this freedom</a:t>
            </a:r>
            <a:endParaRPr lang="en-GB" sz="4000" dirty="0"/>
          </a:p>
          <a:p>
            <a:endParaRPr lang="en-GB" sz="4000" dirty="0"/>
          </a:p>
          <a:p>
            <a:r>
              <a:rPr lang="en-GB" sz="4000" dirty="0" smtClean="0"/>
              <a:t>There are schools and academies with great practices and poor practices – The Trust schools are inclusive and would continue to be so</a:t>
            </a:r>
          </a:p>
          <a:p>
            <a:pPr marL="0" indent="0">
              <a:buNone/>
            </a:pPr>
            <a:endParaRPr lang="en-GB" sz="4000" dirty="0" smtClean="0"/>
          </a:p>
          <a:p>
            <a:r>
              <a:rPr lang="en-GB" sz="4000" dirty="0" smtClean="0"/>
              <a:t>The Articles of Association for the Multi Academy </a:t>
            </a:r>
            <a:r>
              <a:rPr lang="en-GB" sz="4000" dirty="0"/>
              <a:t>T</a:t>
            </a:r>
            <a:r>
              <a:rPr lang="en-GB" sz="4000" dirty="0" smtClean="0"/>
              <a:t>rust  put safeguards in place re the recruitment and elections of future Leaders and Trustees    </a:t>
            </a:r>
          </a:p>
        </p:txBody>
      </p:sp>
      <p:sp>
        <p:nvSpPr>
          <p:cNvPr id="3" name="Right Arrow 2"/>
          <p:cNvSpPr/>
          <p:nvPr/>
        </p:nvSpPr>
        <p:spPr>
          <a:xfrm>
            <a:off x="5961543" y="1386472"/>
            <a:ext cx="332509" cy="14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Arrow 5"/>
          <p:cNvSpPr/>
          <p:nvPr/>
        </p:nvSpPr>
        <p:spPr>
          <a:xfrm>
            <a:off x="5886933" y="2915611"/>
            <a:ext cx="332509" cy="14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5895108" y="2196879"/>
            <a:ext cx="332509" cy="14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5861723" y="3944425"/>
            <a:ext cx="332509" cy="14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5853545" y="4916194"/>
            <a:ext cx="332509" cy="14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5839691" y="5779031"/>
            <a:ext cx="332509" cy="1464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32879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1062</TotalTime>
  <Words>1231</Words>
  <Application>Microsoft Office PowerPoint</Application>
  <PresentationFormat>Widescreen</PresentationFormat>
  <Paragraphs>93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Formal Consultation</vt:lpstr>
      <vt:lpstr>PowerPoint Presentation</vt:lpstr>
      <vt:lpstr>The Landscape has changed</vt:lpstr>
      <vt:lpstr>Why are we seeking to form a Co-operative MAT? </vt:lpstr>
      <vt:lpstr>There is no u-turn:</vt:lpstr>
      <vt:lpstr>How has it been planned?</vt:lpstr>
      <vt:lpstr>How does it affect us?</vt:lpstr>
      <vt:lpstr>What are the key dates for its formation? </vt:lpstr>
      <vt:lpstr>What are the risks? </vt:lpstr>
      <vt:lpstr>Responding to the Consultation</vt:lpstr>
    </vt:vector>
  </TitlesOfParts>
  <Company>Helston Community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Multi-Academy Trust (MAT)?</dc:title>
  <dc:creator>dbryant</dc:creator>
  <cp:lastModifiedBy>G Bennett</cp:lastModifiedBy>
  <cp:revision>43</cp:revision>
  <dcterms:created xsi:type="dcterms:W3CDTF">2016-05-17T11:19:28Z</dcterms:created>
  <dcterms:modified xsi:type="dcterms:W3CDTF">2017-05-08T09:19:58Z</dcterms:modified>
</cp:coreProperties>
</file>